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1" r:id="rId3"/>
    <p:sldId id="267" r:id="rId4"/>
    <p:sldId id="273" r:id="rId5"/>
    <p:sldId id="282" r:id="rId6"/>
    <p:sldId id="283" r:id="rId7"/>
    <p:sldId id="284" r:id="rId8"/>
    <p:sldId id="272" r:id="rId9"/>
    <p:sldId id="275" r:id="rId10"/>
    <p:sldId id="274" r:id="rId11"/>
    <p:sldId id="270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9" r:id="rId21"/>
    <p:sldId id="286" r:id="rId22"/>
    <p:sldId id="287" r:id="rId23"/>
  </p:sldIdLst>
  <p:sldSz cx="9144000" cy="5715000" type="screen16x1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32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1" y="1"/>
            <a:ext cx="2946397" cy="496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9688" y="1"/>
            <a:ext cx="2946397" cy="496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6FD539-D1A4-459E-8DE8-6B50772184DD}" type="datetime1">
              <a: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19.08.16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1" y="9429751"/>
            <a:ext cx="2946397" cy="496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397" cy="496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C9138C-ED71-4F39-9BE1-802FA65E4317}" type="slidenum">
              <a:t>‹Nr.›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4023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657" cy="4964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idx="1"/>
          </p:nvPr>
        </p:nvSpPr>
        <p:spPr>
          <a:xfrm>
            <a:off x="3850438" y="0"/>
            <a:ext cx="2945657" cy="4964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3209EF6-7CA4-47C3-8ECB-F43EE4C6247D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izenplatzhalter 4"/>
          <p:cNvSpPr txBox="1">
            <a:spLocks noGrp="1"/>
          </p:cNvSpPr>
          <p:nvPr>
            <p:ph type="body" sz="quarter" idx="3"/>
          </p:nvPr>
        </p:nvSpPr>
        <p:spPr>
          <a:xfrm>
            <a:off x="679765" y="4715910"/>
            <a:ext cx="5438137" cy="44677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1" y="9430088"/>
            <a:ext cx="2945657" cy="4964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3850438" y="9430088"/>
            <a:ext cx="2945657" cy="4964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EFE8293-A62A-41A4-9B96-F8C5EF25B33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87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3850438" y="9430088"/>
            <a:ext cx="2945657" cy="4964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71359A-ECDD-4C87-8607-240625D62CE4}" type="slidenum">
              <a:t>1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3850438" y="9430088"/>
            <a:ext cx="2945657" cy="4964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71359A-ECDD-4C87-8607-240625D62CE4}" type="slidenum">
              <a:t>2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1775352"/>
            <a:ext cx="7772400" cy="122502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566091-86BB-43F7-9ECF-20ADE35659B5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0DB0D1-5141-471C-9617-D812F9B3052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4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5732F8-E031-4A52-8FC8-89F003666592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F640D9-27C9-40A0-8048-1022C3941D7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18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28867"/>
            <a:ext cx="6019796" cy="487627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57D054-BA71-4CB9-AFE5-40D3D28D5DC8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68A1D9-FD8C-4FEA-A3D3-E07FE691A25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E73397-1835-447E-A37B-8A6EC79D17C4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81F990-A665-400E-ABA0-DA694C537EB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2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3672413"/>
            <a:ext cx="7772400" cy="1135059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311" y="2422261"/>
            <a:ext cx="7772400" cy="125015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EA6BC5-EDE4-444D-B7C5-FC88BDD9364B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94EC41-7A76-478B-9297-F608A6184AC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8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1" y="1333500"/>
            <a:ext cx="4038603" cy="377163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4648197" y="1333500"/>
            <a:ext cx="4038603" cy="377163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51A0AA-04B8-4504-B6F8-D399F5D079A7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AEB498-3F10-4EC4-BFB9-FECF05E852F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47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279261"/>
            <a:ext cx="4040184" cy="53313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457200" y="1812394"/>
            <a:ext cx="4040184" cy="3292738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23" y="1279261"/>
            <a:ext cx="4041776" cy="53313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4645023" y="1812394"/>
            <a:ext cx="4041776" cy="3292738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6B3124-8648-4738-901F-74E31A4E5009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9BD989-73B7-4E35-84B5-ACFAE06A03F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31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A6DAFE-1215-43E1-A0A6-10DD9CE0FEC7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CDB3F8-F940-47C2-9E7A-6A185FE3F46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06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17C84A-6D5C-4371-82BD-6EE1A5A62C78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2AD3D4-8B8E-4F41-BB87-333BB88D48E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86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1" y="227540"/>
            <a:ext cx="3008311" cy="968372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575047" y="227540"/>
            <a:ext cx="5111752" cy="48775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1" y="1195913"/>
            <a:ext cx="3008311" cy="390922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5138A0-751D-4753-B4C7-24D1F102E775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4D9F4F-F6B2-457C-AF9F-9204BD60AF5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43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000501"/>
            <a:ext cx="5486400" cy="47227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792288" y="510647"/>
            <a:ext cx="5486400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288" y="4472779"/>
            <a:ext cx="5486400" cy="67072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04011A-5DBB-4A08-885E-3FDBA5CF41C0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5E2960-3D57-4748-92CB-E75CCC16BA3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88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B5E4"/>
            </a:gs>
            <a:gs pos="100000">
              <a:srgbClr val="C2D1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457200" y="228867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5296960"/>
            <a:ext cx="2133596" cy="3042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F8BB21E-4293-47D5-AF93-BA0F72C4A637}" type="datetime1">
              <a:rPr lang="de-DE"/>
              <a:pPr lvl="0"/>
              <a:t>19.08.16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124204" y="5296960"/>
            <a:ext cx="2895603" cy="3042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5296960"/>
            <a:ext cx="2133596" cy="30427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00B1A85-95B6-46BE-B226-0F8AFD49AB89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3568" y="1237320"/>
            <a:ext cx="7772400" cy="1225022"/>
          </a:xfrm>
        </p:spPr>
        <p:txBody>
          <a:bodyPr/>
          <a:lstStyle/>
          <a:p>
            <a:pPr lvl="0"/>
            <a:r>
              <a:rPr lang="de-DE" sz="5000" dirty="0">
                <a:solidFill>
                  <a:srgbClr val="07003A"/>
                </a:solidFill>
                <a:latin typeface="Arial Black" pitchFamily="34"/>
              </a:rPr>
              <a:t>St. Jacobus-Schule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115616" y="2857500"/>
            <a:ext cx="6868394" cy="1700533"/>
          </a:xfrm>
        </p:spPr>
        <p:txBody>
          <a:bodyPr/>
          <a:lstStyle/>
          <a:p>
            <a:pPr lvl="0">
              <a:spcBef>
                <a:spcPts val="900"/>
              </a:spcBef>
            </a:pPr>
            <a:r>
              <a:rPr lang="de-DE" sz="36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Vielfalt unter einem Dach</a:t>
            </a:r>
          </a:p>
          <a:p>
            <a:pPr lvl="0">
              <a:spcBef>
                <a:spcPts val="900"/>
              </a:spcBef>
            </a:pPr>
            <a:r>
              <a:rPr lang="de-DE" sz="36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Einzigartig in NRW</a:t>
            </a:r>
          </a:p>
        </p:txBody>
      </p:sp>
      <p:sp>
        <p:nvSpPr>
          <p:cNvPr id="5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8" name="Picture 2" descr="Musch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48161" y="674933"/>
            <a:ext cx="8229600" cy="952500"/>
          </a:xfrm>
        </p:spPr>
        <p:txBody>
          <a:bodyPr>
            <a:noAutofit/>
          </a:bodyPr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Die Ev. Sekundarschule</a:t>
            </a:r>
            <a:br>
              <a:rPr lang="de-DE" sz="4000" dirty="0" smtClean="0">
                <a:solidFill>
                  <a:srgbClr val="07003A"/>
                </a:solidFill>
                <a:latin typeface="Arial Black" pitchFamily="34"/>
              </a:rPr>
            </a:br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Schülerschaft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2677480"/>
            <a:ext cx="8229600" cy="242765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ESB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steht grundsätzlich allen Breckerfelder Schülerinnen und Schülern und allen Schülerinnen und Schülern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aus der Region (u.a. Ennepetal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, Schalksmühle, Hagen) offen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.</a:t>
            </a: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21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Aufnahme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Eingerichtet werden maximal 4 parallele Züge mit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jeweils 25 Schülerinnen und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Schülern.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Ein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Auswahlverfahren beim Übergang von der Grundschule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in die ESB findet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nicht statt, solange die Anmeldezahl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100 Schülerinnen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und Schüler nicht überschreitet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de-DE" sz="2400" dirty="0" smtClean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9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Ganztag I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Die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ESB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ist eine gebundene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Ganztagsschule.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Unterrichtsbeginn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ist 7.35 Uhr. Der Unterricht / die schulischen Angebote enden am Montag, Mittwoch und Donnerstag jeweils um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15.15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Uhr, am Dienstag und Freitag jeweils um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12.45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Uhr. </a:t>
            </a:r>
            <a:endParaRPr lang="de-DE" sz="2400" dirty="0" smtClean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4000" dirty="0">
                <a:solidFill>
                  <a:srgbClr val="07003A"/>
                </a:solidFill>
                <a:latin typeface="Arial Black" pitchFamily="34"/>
              </a:rPr>
              <a:t>Ganztag </a:t>
            </a:r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II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Seit Februar 2016 steht eine neue Mensa zur Verfügung, in der montags, mittwochs und donnerstags ein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warmes Mittagessen eingenommen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werden kann.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Zusätzlich gibt es einen Kioskbetrieb.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ESB bietet in der 60minütigen Mittagspause eine Vielzahl von betreuten Beschäftigungsmöglichkeiten, zum Beispiel Sport, Technik, Tanz, Spiele.</a:t>
            </a: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Die Klassen 5 und 6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Lehrpläne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für die Klassen 5 und 6 orientieren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sich an denen der Gesamtschule und der Realschule. Dadurch werden auch gymnasiale Standards gesichert.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Die Lerngruppen in den 5. und 6. Klassen sind durchgängig heterogen zusammengesetzt.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Wahlweise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erhalten Schülerinnen und Schüler in / ab Klasse 6 Unterricht in einer zweiten Fremdsprache (Französisch).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Schüler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, die in Klasse 6 nicht Französisch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wählen,                                                   erhalten Unterricht im Fachbereich Arbeitslehre II.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Klassen 5 und 6 haben jeweils eine Klassenlehrerstunde pro Woche.</a:t>
            </a: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517240"/>
            <a:ext cx="8229600" cy="960107"/>
          </a:xfrm>
        </p:spPr>
        <p:txBody>
          <a:bodyPr/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Die Bildungsgänge ab Klasse 7 (I)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57367"/>
            <a:ext cx="8229600" cy="3720413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Ab Klasse 7 werden schulformspezifische Bildungsgänge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(zweite kooperative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Form der Sekundarschule) eingerichtet:  Gymnasialzweig, Realschulzweig und Hauptschulzweig. Der gymnasiale Zweig orientiert sich am „G9“.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Maßgeblich ab Klasse 7 sind die Stundentafeln der jeweiligen Schulform. </a:t>
            </a: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577247"/>
            <a:ext cx="8229600" cy="1320147"/>
          </a:xfrm>
        </p:spPr>
        <p:txBody>
          <a:bodyPr/>
          <a:lstStyle/>
          <a:p>
            <a:pPr lvl="0"/>
            <a:r>
              <a:rPr lang="de-DE" sz="4000" dirty="0">
                <a:solidFill>
                  <a:srgbClr val="07003A"/>
                </a:solidFill>
                <a:latin typeface="Arial Black" pitchFamily="34"/>
              </a:rPr>
              <a:t>Die Bildungsgänge ab Klasse 7 </a:t>
            </a:r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(II)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2137420"/>
            <a:ext cx="8229600" cy="2967713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Ab Jahrgang 8 wird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Spanisch als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weitere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Fremdsprache angeboten (Gymnasium, Realschule).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In der Realschule  wird ab Jahrgang 8 das Fach Hauswirtschaft in Kombination mit Textilgestaltung als Alternative zu Spanisch angeboten.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Im Gymnasium 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wird ab Jahrgang 8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das Fach Mint (Naturwissenschaften) als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Alternative zu Spanisch angeboten.</a:t>
            </a:r>
          </a:p>
          <a:p>
            <a:pPr lvl="0">
              <a:spcBef>
                <a:spcPts val="600"/>
              </a:spcBef>
            </a:pPr>
            <a:endParaRPr lang="de-DE" sz="2400" dirty="0" smtClean="0">
              <a:solidFill>
                <a:srgbClr val="07003A"/>
              </a:solidFill>
              <a:latin typeface="Arial" pitchFamily="34"/>
              <a:cs typeface="Arial" pitchFamily="34"/>
            </a:endParaRPr>
          </a:p>
          <a:p>
            <a:pPr lvl="0">
              <a:spcBef>
                <a:spcPts val="600"/>
              </a:spcBef>
            </a:pPr>
            <a:endParaRPr lang="de-DE" sz="2400" dirty="0" smtClean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4000" dirty="0">
                <a:solidFill>
                  <a:srgbClr val="07003A"/>
                </a:solidFill>
                <a:latin typeface="Arial Black" pitchFamily="34"/>
              </a:rPr>
              <a:t>Abschlüsse </a:t>
            </a:r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u. Übergänge I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Die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ESB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bereitet die Schülerinnen und Schüler darauf vor, ihren Bildungsweg in der gymnasialen Oberstufe, an einem Berufskolleg oder in der Berufsausbildung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fortzusetzen.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Am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Ende der Klasse 10 werden alle Abschlüsse der Sekundarstufe I vergeben: </a:t>
            </a:r>
            <a:endParaRPr lang="de-DE" sz="2400" dirty="0" smtClean="0">
              <a:solidFill>
                <a:srgbClr val="07003A"/>
              </a:solidFill>
              <a:latin typeface="Arial" pitchFamily="34"/>
              <a:cs typeface="Arial" pitchFamily="34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	&gt;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 Hauptschulabschluss Klasse 9 und  10 	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	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&gt; Fachoberschulreife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	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&gt; Fachoberschulreife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mit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Q-Vermerk zum </a:t>
            </a:r>
            <a:r>
              <a:rPr lang="de-DE" sz="240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Besuch 	   der gymnasialen Oberstufe</a:t>
            </a: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4000" dirty="0">
                <a:solidFill>
                  <a:srgbClr val="07003A"/>
                </a:solidFill>
                <a:latin typeface="Arial Black" pitchFamily="34"/>
              </a:rPr>
              <a:t>Abschlüsse </a:t>
            </a:r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u. Übergänge II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Schüler im gymnasialen Bildungsgang erwerben mit der Erfüllung der Versetzungsbedingungen des Gymnasiums die Berechtigung zum Besuch der </a:t>
            </a:r>
            <a:r>
              <a:rPr lang="de-DE" sz="2400">
                <a:solidFill>
                  <a:srgbClr val="07003A"/>
                </a:solidFill>
                <a:latin typeface="Arial" pitchFamily="34"/>
                <a:cs typeface="Arial" pitchFamily="34"/>
              </a:rPr>
              <a:t>gymnasialen </a:t>
            </a:r>
            <a:r>
              <a:rPr lang="de-DE" sz="240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Oberstufe. Bei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guten Leistungen ist auch der direkte Übergang in die Qualifikationsphase des Gymnasiums möglich.</a:t>
            </a: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877280"/>
            <a:ext cx="8229600" cy="304087"/>
          </a:xfrm>
        </p:spPr>
        <p:txBody>
          <a:bodyPr/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Kooperationspartner für gymnasiale Standards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837387"/>
            <a:ext cx="8229600" cy="3267746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Kooperationspartner für den Besuch der gymnasialen Oberstufe sind die </a:t>
            </a:r>
            <a:r>
              <a:rPr lang="de-DE" sz="2400" dirty="0" err="1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Hildegardis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-Schule (Gymnasium) in Hagen, das Reichenbachgymnasium in Ennepetal und das Berufskolleg </a:t>
            </a:r>
            <a:r>
              <a:rPr lang="de-DE" sz="2400" dirty="0" err="1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Cuno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 II in Hagen.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Natürlich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ist bei entsprechendem Abschluss auch der Besuch der gymnasialen Oberstufe an jedem anderen Gymnasium, an jeder Gesamtschule und an Berufskollegs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mit gymnasialer Oberstufe möglich.</a:t>
            </a:r>
          </a:p>
          <a:p>
            <a:pPr marL="0" lvl="0" indent="0">
              <a:spcBef>
                <a:spcPts val="600"/>
              </a:spcBef>
              <a:buNone/>
            </a:pP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3568" y="1237320"/>
            <a:ext cx="7772400" cy="1225022"/>
          </a:xfrm>
        </p:spPr>
        <p:txBody>
          <a:bodyPr/>
          <a:lstStyle/>
          <a:p>
            <a:pPr lvl="0"/>
            <a:r>
              <a:rPr lang="de-DE" sz="5000" dirty="0">
                <a:solidFill>
                  <a:srgbClr val="07003A"/>
                </a:solidFill>
                <a:latin typeface="Arial Black" pitchFamily="34"/>
              </a:rPr>
              <a:t>St. Jacobus-Schule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115616" y="2857500"/>
            <a:ext cx="6868394" cy="1700533"/>
          </a:xfrm>
        </p:spPr>
        <p:txBody>
          <a:bodyPr/>
          <a:lstStyle/>
          <a:p>
            <a:pPr lvl="0">
              <a:spcBef>
                <a:spcPts val="900"/>
              </a:spcBef>
            </a:pPr>
            <a:r>
              <a:rPr lang="de-DE" sz="36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Evangelische Sekundarschule </a:t>
            </a:r>
            <a:r>
              <a:rPr lang="de-DE" sz="36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Breckerfeld (</a:t>
            </a:r>
            <a:r>
              <a:rPr lang="de-DE" sz="36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ESB)</a:t>
            </a:r>
          </a:p>
        </p:txBody>
      </p:sp>
      <p:sp>
        <p:nvSpPr>
          <p:cNvPr id="5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8" name="Picture 2" descr="Musche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8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577247"/>
            <a:ext cx="8229600" cy="1320147"/>
          </a:xfrm>
        </p:spPr>
        <p:txBody>
          <a:bodyPr/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Weitere Kooperationspartner 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2077414"/>
            <a:ext cx="8229600" cy="3027719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5 Berufskollegs in Hagen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Stadt Breckerfeld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Diakonische Einrichtungen in und um Breckerfeld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Agentur für Arbeit in Hagen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Wirtschaftsjunioren, Arbeitgeberverband Hagen, Sparkasse Ennepetal-Breckerfeld, Diakonie im Kirchenkreis Hagen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…</a:t>
            </a: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42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577247"/>
            <a:ext cx="8229600" cy="1320147"/>
          </a:xfrm>
        </p:spPr>
        <p:txBody>
          <a:bodyPr/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Relationen Schüler je Lehrerstelle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67544" y="2017407"/>
            <a:ext cx="8229600" cy="302771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sz="4000" b="1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16,27: Sekundarschule</a:t>
            </a:r>
            <a:endParaRPr lang="de-DE" sz="4000" b="1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de-DE" sz="4000" b="1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17,86: Hauptschule</a:t>
            </a:r>
          </a:p>
          <a:p>
            <a:pPr lvl="0">
              <a:spcBef>
                <a:spcPts val="600"/>
              </a:spcBef>
            </a:pPr>
            <a:r>
              <a:rPr lang="de-DE" sz="4000" b="1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19,88: Gymnasium Sek. I</a:t>
            </a:r>
          </a:p>
          <a:p>
            <a:pPr lvl="0">
              <a:spcBef>
                <a:spcPts val="600"/>
              </a:spcBef>
            </a:pPr>
            <a:r>
              <a:rPr lang="de-DE" sz="4000" b="1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20,94: Realschule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4000" b="1" dirty="0" smtClean="0">
                <a:solidFill>
                  <a:srgbClr val="FF0000"/>
                </a:solidFill>
                <a:latin typeface="Arial" pitchFamily="34"/>
                <a:cs typeface="Arial" pitchFamily="34"/>
              </a:rPr>
              <a:t>&gt; 20% Stellenzuschlag Ganztag</a:t>
            </a: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577247"/>
            <a:ext cx="8229600" cy="1320147"/>
          </a:xfrm>
        </p:spPr>
        <p:txBody>
          <a:bodyPr/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Anmeldetermine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2077414"/>
            <a:ext cx="8229600" cy="3027719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Anmelden können Sie Ihr Kind vom 6. bis zum 8. Februar 2017 jeweils in der Zeit von 8. 00 bis 16. 00 Uhr.</a:t>
            </a: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1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Der Schulträger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de-DE" sz="2400" dirty="0" smtClean="0">
              <a:solidFill>
                <a:srgbClr val="07003A"/>
              </a:solidFill>
              <a:latin typeface="Arial" pitchFamily="34"/>
              <a:cs typeface="Arial" pitchFamily="34"/>
            </a:endParaRPr>
          </a:p>
          <a:p>
            <a:pPr marL="0" indent="0">
              <a:spcBef>
                <a:spcPts val="600"/>
              </a:spcBef>
              <a:buNone/>
            </a:pP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  <a:p>
            <a:pPr marL="0" indent="0">
              <a:spcBef>
                <a:spcPts val="600"/>
              </a:spcBef>
              <a:buNone/>
            </a:pPr>
            <a:endParaRPr lang="de-DE" sz="2400" dirty="0" smtClean="0">
              <a:solidFill>
                <a:srgbClr val="07003A"/>
              </a:solidFill>
              <a:latin typeface="Arial" pitchFamily="34"/>
              <a:cs typeface="Arial" pitchFamily="34"/>
            </a:endParaRP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ESB ist eine Schule in der Trägerschaft der Ev. Kirche von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Westfalen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EKvW hat derzeit 9 Schulen in ihrer Trägerschaft, darunter 2 Sekundarschulen, 2 Realschulen, eine Gesamtschule und vier Gymnasien.                      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	</a:t>
            </a:r>
            <a:endParaRPr lang="de-DE" sz="2400" dirty="0" smtClean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11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12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52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17273"/>
            <a:ext cx="8229600" cy="952500"/>
          </a:xfrm>
        </p:spPr>
        <p:txBody>
          <a:bodyPr/>
          <a:lstStyle/>
          <a:p>
            <a:r>
              <a:rPr lang="de-DE" dirty="0" smtClean="0">
                <a:solidFill>
                  <a:srgbClr val="07003A"/>
                </a:solidFill>
                <a:latin typeface="Arial Black" pitchFamily="34"/>
              </a:rPr>
              <a:t>Die Sekundarschule allgemein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57400"/>
            <a:ext cx="8229600" cy="3420380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Eine Sekundarschule umfasst die Jahrgänge 5 bis 10 und ist in der Regel Ganztagsschule.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In diesem Schuljahr gibt es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über 115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Sekundarschulen in NRW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.</a:t>
            </a: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Man unterscheidet vier verschiedene Typen von Sekundarschulen: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	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&gt; integrierte / teilintegrierte Sekundarschultypen.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	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&gt; zwei  kooperative Sekundarschultypen.</a:t>
            </a:r>
          </a:p>
        </p:txBody>
      </p:sp>
      <p:sp>
        <p:nvSpPr>
          <p:cNvPr id="7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8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0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17273"/>
            <a:ext cx="8229600" cy="952500"/>
          </a:xfrm>
        </p:spPr>
        <p:txBody>
          <a:bodyPr/>
          <a:lstStyle/>
          <a:p>
            <a:r>
              <a:rPr lang="de-DE" dirty="0" smtClean="0">
                <a:solidFill>
                  <a:srgbClr val="07003A"/>
                </a:solidFill>
                <a:latin typeface="Arial Black" pitchFamily="34"/>
              </a:rPr>
              <a:t>Die Sekundarschule in Breckerfeld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57400"/>
            <a:ext cx="8229600" cy="3420380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N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ur die Evangelische Sekundarschule Breckerfeld ist eine kooperative Sekundarschule mit den drei Bildungsgängen: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    &gt; Gymnasium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    &gt; Realschule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   &gt; Hauptschule</a:t>
            </a:r>
          </a:p>
          <a:p>
            <a:pPr lvl="0"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Gestartet ist </a:t>
            </a:r>
            <a:r>
              <a:rPr lang="de-DE" sz="240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</a:t>
            </a:r>
            <a:r>
              <a:rPr lang="de-DE" sz="240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vierzügige ESB mit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dem Schuljahr 2012 /13.</a:t>
            </a:r>
          </a:p>
        </p:txBody>
      </p:sp>
      <p:sp>
        <p:nvSpPr>
          <p:cNvPr id="7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8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6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17273"/>
            <a:ext cx="8229600" cy="952500"/>
          </a:xfrm>
        </p:spPr>
        <p:txBody>
          <a:bodyPr/>
          <a:lstStyle/>
          <a:p>
            <a:r>
              <a:rPr lang="de-DE" dirty="0" smtClean="0">
                <a:solidFill>
                  <a:srgbClr val="07003A"/>
                </a:solidFill>
                <a:latin typeface="Arial Black" pitchFamily="34"/>
              </a:rPr>
              <a:t>Die Sekundarschule in Breckerfeld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57400"/>
            <a:ext cx="8229600" cy="34203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In den Klassen 5 und 6 wird unter besonderer Berücksichtigung der individuellen Förderung gemeinsam gelernt.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In Klasse 5 haben die Schülerinnen und Schüler dazu 6 Wochenstunden Deutsch, Englisch und Mathematik. In Klasse 6 jeweils 5 Stunden.</a:t>
            </a: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8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6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17273"/>
            <a:ext cx="8229600" cy="952500"/>
          </a:xfrm>
        </p:spPr>
        <p:txBody>
          <a:bodyPr/>
          <a:lstStyle/>
          <a:p>
            <a:r>
              <a:rPr lang="de-DE" dirty="0" smtClean="0">
                <a:solidFill>
                  <a:srgbClr val="07003A"/>
                </a:solidFill>
                <a:latin typeface="Arial Black" pitchFamily="34"/>
              </a:rPr>
              <a:t>Die Sekundarschule in Breckerfeld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57400"/>
            <a:ext cx="8229600" cy="34203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Ab dem 7. Jahrgang erfolgt der Unterricht in den Bildungsgängen Gymnasium, Realschule und Hauptschule.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Ein Wechsel zwischen den Zügen ist unter bestimmten Voraussetzungen bis zum Beginn der Klasse 9 möglich.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Fördermaßnahmen unterstützen die Durchlässigkeit zwischen den Bildungsgängen.</a:t>
            </a:r>
          </a:p>
        </p:txBody>
      </p:sp>
      <p:sp>
        <p:nvSpPr>
          <p:cNvPr id="7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8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8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48161" y="674933"/>
            <a:ext cx="8229600" cy="952500"/>
          </a:xfrm>
        </p:spPr>
        <p:txBody>
          <a:bodyPr>
            <a:noAutofit/>
          </a:bodyPr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Die Ev. Sekundarschule  Räumlichkeiten I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837387"/>
            <a:ext cx="8229600" cy="326774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ESB nutzt derzeit mit den Jahrgängen 7, 8 und 9 das Gebäude der Evangelischen Realschule Breckerfeld.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Im </a:t>
            </a:r>
            <a:r>
              <a:rPr lang="de-DE" sz="2400" dirty="0">
                <a:solidFill>
                  <a:srgbClr val="07003A"/>
                </a:solidFill>
                <a:latin typeface="Arial" pitchFamily="34"/>
                <a:cs typeface="Arial" pitchFamily="34"/>
              </a:rPr>
              <a:t>städtischen Schulzentrum Breckerfeld 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werden eigens hergerichtete Klassen-, Fach- und Verwaltungsräume von der ESB genutzt.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Jahrgänge 5 und 6 sind dort untergebracht.</a:t>
            </a: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9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48161" y="674933"/>
            <a:ext cx="8229600" cy="952500"/>
          </a:xfrm>
        </p:spPr>
        <p:txBody>
          <a:bodyPr>
            <a:noAutofit/>
          </a:bodyPr>
          <a:lstStyle/>
          <a:p>
            <a:pPr lvl="0"/>
            <a:r>
              <a:rPr lang="de-DE" sz="4000" dirty="0" smtClean="0">
                <a:solidFill>
                  <a:srgbClr val="07003A"/>
                </a:solidFill>
                <a:latin typeface="Arial Black" pitchFamily="34"/>
              </a:rPr>
              <a:t>Die Ev. Sekundarschule Räumlichkeiten II</a:t>
            </a:r>
            <a:endParaRPr lang="de-DE" sz="4000" dirty="0">
              <a:solidFill>
                <a:srgbClr val="07003A"/>
              </a:solidFill>
              <a:latin typeface="Arial Black" pitchFamily="34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837387"/>
            <a:ext cx="8229600" cy="326774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Klassenräume sind / werden in allen genutzten Gebäuden ausgestattet mit Schülerschränken, Schließfächern für alle Schüler, Vortragspulten, Whiteboards, </a:t>
            </a:r>
            <a:r>
              <a:rPr lang="de-DE" sz="2400" dirty="0" err="1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Beamern</a:t>
            </a: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, Internetzugang und Lerntheken.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Die Schülertoiletten an der Pausenhalle des Realschulgebäudes sind 2012 komplett neu gebaut worden. Die Pausenhalle selbst wurde in den Sommerferien 2016 renoviert.</a:t>
            </a:r>
          </a:p>
          <a:p>
            <a:pPr>
              <a:spcBef>
                <a:spcPts val="600"/>
              </a:spcBef>
            </a:pPr>
            <a:r>
              <a:rPr lang="de-DE" sz="2400" dirty="0" smtClean="0">
                <a:solidFill>
                  <a:srgbClr val="07003A"/>
                </a:solidFill>
                <a:latin typeface="Arial" pitchFamily="34"/>
                <a:cs typeface="Arial" pitchFamily="34"/>
              </a:rPr>
              <a:t>Ein kleineres Selbstlernzentrum befindet sich im Realschulgebäude.</a:t>
            </a:r>
          </a:p>
          <a:p>
            <a:pPr>
              <a:spcBef>
                <a:spcPts val="600"/>
              </a:spcBef>
            </a:pPr>
            <a:endParaRPr lang="de-DE" sz="2400" dirty="0">
              <a:solidFill>
                <a:srgbClr val="07003A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8" name="Textfeld 9"/>
          <p:cNvSpPr txBox="1"/>
          <p:nvPr/>
        </p:nvSpPr>
        <p:spPr>
          <a:xfrm>
            <a:off x="-18077" y="1"/>
            <a:ext cx="916207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50804" dir="5400000" algn="tl">
              <a:srgbClr val="7F7F7F"/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St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. Jacobus-Schule - Evangelische Sekundarschule 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Breckerfeld 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(</a:t>
            </a:r>
            <a:r>
              <a:rPr lang="de-DE" sz="1800" b="0" i="0" u="none" strike="noStrike" kern="1200" cap="none" spc="0" baseline="0" dirty="0" smtClean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ESB</a:t>
            </a:r>
            <a:r>
              <a:rPr lang="de-DE" sz="1800" b="0" i="0" u="none" strike="noStrike" kern="1200" cap="none" spc="0" baseline="0" dirty="0">
                <a:solidFill>
                  <a:srgbClr val="07003A"/>
                </a:solidFill>
                <a:uFillTx/>
                <a:latin typeface="Arial" pitchFamily="34"/>
                <a:cs typeface="Arial" pitchFamily="34"/>
              </a:rPr>
              <a:t>)</a:t>
            </a:r>
          </a:p>
        </p:txBody>
      </p:sp>
      <p:pic>
        <p:nvPicPr>
          <p:cNvPr id="9" name="Picture 2" descr="Musch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27"/>
            <a:ext cx="487352" cy="30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473" y="2827"/>
            <a:ext cx="243445" cy="3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9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1217</Words>
  <Application>Microsoft Macintosh PowerPoint</Application>
  <PresentationFormat>Bildschirmpräsentation (16:10)</PresentationFormat>
  <Paragraphs>114</Paragraphs>
  <Slides>22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</vt:lpstr>
      <vt:lpstr>St. Jacobus-Schule</vt:lpstr>
      <vt:lpstr>St. Jacobus-Schule</vt:lpstr>
      <vt:lpstr>Der Schulträger</vt:lpstr>
      <vt:lpstr>Die Sekundarschule allgemein</vt:lpstr>
      <vt:lpstr>Die Sekundarschule in Breckerfeld</vt:lpstr>
      <vt:lpstr>Die Sekundarschule in Breckerfeld</vt:lpstr>
      <vt:lpstr>Die Sekundarschule in Breckerfeld</vt:lpstr>
      <vt:lpstr>Die Ev. Sekundarschule  Räumlichkeiten I</vt:lpstr>
      <vt:lpstr>Die Ev. Sekundarschule Räumlichkeiten II</vt:lpstr>
      <vt:lpstr>Die Ev. Sekundarschule Schülerschaft</vt:lpstr>
      <vt:lpstr>Aufnahme</vt:lpstr>
      <vt:lpstr>Ganztag I</vt:lpstr>
      <vt:lpstr>Ganztag II</vt:lpstr>
      <vt:lpstr>Die Klassen 5 und 6</vt:lpstr>
      <vt:lpstr>Die Bildungsgänge ab Klasse 7 (I)</vt:lpstr>
      <vt:lpstr>Die Bildungsgänge ab Klasse 7 (II)</vt:lpstr>
      <vt:lpstr>Abschlüsse u. Übergänge I</vt:lpstr>
      <vt:lpstr>Abschlüsse u. Übergänge II</vt:lpstr>
      <vt:lpstr>Kooperationspartner für gymnasiale Standards</vt:lpstr>
      <vt:lpstr>Weitere Kooperationspartner </vt:lpstr>
      <vt:lpstr>Relationen Schüler je Lehrerstelle</vt:lpstr>
      <vt:lpstr>Anmeldetermine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Jacobus-Schule</dc:title>
  <dc:creator>Knut Michael Leimann</dc:creator>
  <cp:lastModifiedBy>Knut-Michael Leimann</cp:lastModifiedBy>
  <cp:revision>87</cp:revision>
  <cp:lastPrinted>2015-01-16T07:23:34Z</cp:lastPrinted>
  <dcterms:created xsi:type="dcterms:W3CDTF">2011-09-13T13:07:42Z</dcterms:created>
  <dcterms:modified xsi:type="dcterms:W3CDTF">2016-08-19T06:19:47Z</dcterms:modified>
</cp:coreProperties>
</file>